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71" r:id="rId3"/>
    <p:sldId id="363" r:id="rId4"/>
    <p:sldId id="441" r:id="rId5"/>
    <p:sldId id="292" r:id="rId6"/>
    <p:sldId id="293" r:id="rId7"/>
    <p:sldId id="294" r:id="rId8"/>
    <p:sldId id="290" r:id="rId9"/>
    <p:sldId id="298" r:id="rId10"/>
    <p:sldId id="329" r:id="rId11"/>
    <p:sldId id="330" r:id="rId12"/>
    <p:sldId id="442" r:id="rId13"/>
    <p:sldId id="260" r:id="rId14"/>
    <p:sldId id="262" r:id="rId15"/>
    <p:sldId id="333" r:id="rId16"/>
    <p:sldId id="369" r:id="rId17"/>
    <p:sldId id="332" r:id="rId18"/>
    <p:sldId id="443" r:id="rId19"/>
    <p:sldId id="444" r:id="rId20"/>
  </p:sldIdLst>
  <p:sldSz cx="12192000" cy="6858000"/>
  <p:notesSz cx="6858000" cy="9144000"/>
  <p:defaultTextStyle>
    <a:defPPr>
      <a:defRPr lang="en-Q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0"/>
    <p:restoredTop sz="79456"/>
  </p:normalViewPr>
  <p:slideViewPr>
    <p:cSldViewPr snapToGrid="0" snapToObjects="1">
      <p:cViewPr varScale="1">
        <p:scale>
          <a:sx n="100" d="100"/>
          <a:sy n="100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C9782-BF36-3D44-AE7B-DEDCBDCE1B6F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Q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Q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86C1A-9081-E644-990B-8D1DF1BAF97F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221768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5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146775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6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15343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7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588382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8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02262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10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26168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QA" dirty="0"/>
              <a:t>* This is a 2017 study (</a:t>
            </a:r>
            <a:r>
              <a:rPr lang="en-US" dirty="0"/>
              <a:t>https://</a:t>
            </a:r>
            <a:r>
              <a:rPr lang="en-US" dirty="0" err="1"/>
              <a:t>pubmed.ncbi.nlm.nih.gov</a:t>
            </a:r>
            <a:r>
              <a:rPr lang="en-US" dirty="0"/>
              <a:t>/28893811/</a:t>
            </a:r>
            <a:r>
              <a:rPr lang="en-QA" dirty="0"/>
              <a:t>).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They conducted a retrospective cohort study of 142 family medicine physicians in a single system in southern Wisconsin. All Epic (Epic Systems Corporation) EHR interactions were captured from "event logging" records over a 3-year period for both direct patient care and non-face-to-face activities, and were validated by direct observation. EHR events were assigned to 1 of 15 EHR task categories and allocated to either during or after clinic hours.</a:t>
            </a:r>
            <a:endParaRPr lang="en-QA" dirty="0"/>
          </a:p>
          <a:p>
            <a:endParaRPr lang="en-QA" dirty="0"/>
          </a:p>
          <a:p>
            <a:r>
              <a:rPr lang="en-QA" dirty="0"/>
              <a:t>* NLP is concerned with programming computers to understand natural languages, whether said or written.</a:t>
            </a:r>
          </a:p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13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727243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Q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86C1A-9081-E644-990B-8D1DF1BAF97F}" type="slidenum">
              <a:rPr lang="en-QA" smtClean="0"/>
              <a:t>14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2929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3A5AC-20F8-734D-8118-5B093E4ACA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3D22F4-2325-2D4F-8DB7-F5D1F8876A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54C07-816B-624B-9814-0EB4DBDC6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07E43-3155-1541-AD53-F6FBB600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BD9C8-E25A-9540-B020-2DC5F0E9F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40948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98BDD-3065-D545-9FAF-0F4BF6A4E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E87339-1FB6-7E41-8308-398346E6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D72B3-BDDF-B542-B214-3F48DF1C3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D94B3-7A9B-0D47-995E-3EC1780DB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4738F-5068-AB43-A029-3B6B01C93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2864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6A3D53-B06B-074A-9C38-F5017B1A6C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901955-3265-EF40-88AA-510EF37CF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5477F-330E-014D-961B-8BA0E167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0B780E-2A4C-6046-AACC-8C9523753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7B5D0-2F7E-274E-AED2-E4A42AE11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758952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E9FA-816B-E740-A372-D5FB71ADB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EEE56-1528-6347-95C8-BD02A67839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FB1A0-591E-F048-A354-74EC8BE1A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2F75F-C219-7449-AEA7-DDEC859C1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36C10-0227-A84B-A781-DDD4BA4B8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852110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0A3D-DA39-C943-8EC8-58C0FFA8E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8AFD2-A390-6741-98BE-82B3248BF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9E265-CC41-2047-A015-920AB0D69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730EE-3E5D-8149-B845-682FF48F2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79B71-C1EE-0446-B961-9082BC55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207751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FFE2-209F-554C-9732-4940F76AA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1CCC7-6A4E-1248-9997-45A4465667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503EE-0CB8-594A-95D9-704C34BD1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0052E-4012-A243-B48E-915B60EB7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18F33-96AB-8948-820E-2F17ECAD3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F256BF-11F2-EC44-A706-C186090D6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60649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B22DC-82B7-E348-9B3A-AC6E83B0C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114E-47EF-6F4D-B2F9-EC6D40ABC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4310C4-E716-5049-AFAF-E8664F364B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0BFD6-D6DC-AE42-9617-2A2D339B0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4B9B5-0B91-054C-865E-A81DBFCCD6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6CB74-54B4-764C-BB09-F48D6A200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2E02C-F60C-E744-83E1-D9876AC9F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66F30-6608-2341-92B8-CAFFAC71E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3383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4C69-EE68-C643-B4FF-7DFC3DC22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A18E2A-2EEC-AE41-85B0-3F9558245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ACDB76-0903-584E-B3AB-BE20CE427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883973-661E-9547-B053-5B5293838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09672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0D0FB-8E51-504F-BD14-541B89388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B780DC-2BC0-4944-99E1-8F135E2F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0019CC-C839-5B4E-A21E-1B5D042BC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26942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E43C-897F-C546-B0A4-4A990FFC9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A3607-1372-7246-B7DB-6A37F7A9A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72366D-C88A-EE4C-980A-6E65F5A997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8D21C3-902B-AC47-87CE-42EC7C611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97FE7-43E3-5C49-AC52-B8BF1C10F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E49613-4F3E-D348-BB0C-AFB96BB68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858875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9022-D421-604B-A6C7-8EBF2991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E66277-141A-CC48-B65D-88FC040EFC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Q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7A6838-B3B3-CE43-9CB2-5FCD9728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F4882-74CC-974B-A81E-48BC358B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58782-489B-794F-AABA-5B1C870F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Q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376D49-0297-9D46-8DFB-CC2B1E168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27763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DA1A2-977B-F045-BF53-8DABF452C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Q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A86B6-EC7A-DD49-98B3-15FFAB33E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Q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8B1F9-6EC3-4D4A-A0BF-36C9B125D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658A3-7D13-6F48-B603-43E48ECC5162}" type="datetimeFigureOut">
              <a:rPr lang="en-QA" smtClean="0"/>
              <a:t>10/02/2022</a:t>
            </a:fld>
            <a:endParaRPr lang="en-Q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9E262-BC31-8A4A-8194-607808DB2D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Q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465A-247B-A34E-8AB5-20D3FF94D9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3C033-71B6-1146-953F-559FDDD23373}" type="slidenum">
              <a:rPr lang="en-QA" smtClean="0"/>
              <a:t>‹#›</a:t>
            </a:fld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399226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Q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18A2D-1C5E-9B4A-85D1-5774D276A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0843"/>
            <a:ext cx="9144000" cy="2387600"/>
          </a:xfrm>
        </p:spPr>
        <p:txBody>
          <a:bodyPr/>
          <a:lstStyle/>
          <a:p>
            <a:r>
              <a:rPr lang="en-QA" dirty="0"/>
              <a:t>AI for Medicine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DAD48-F178-924A-855C-C37710EF0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968054"/>
            <a:ext cx="9144000" cy="2250122"/>
          </a:xfrm>
        </p:spPr>
        <p:txBody>
          <a:bodyPr>
            <a:noAutofit/>
          </a:bodyPr>
          <a:lstStyle/>
          <a:p>
            <a:r>
              <a:rPr lang="en-QA" sz="2800" b="1" dirty="0">
                <a:solidFill>
                  <a:srgbClr val="00B0F0"/>
                </a:solidFill>
              </a:rPr>
              <a:t>Lecture 5: </a:t>
            </a:r>
          </a:p>
          <a:p>
            <a:r>
              <a:rPr lang="en-QA" sz="2800" b="1" dirty="0">
                <a:solidFill>
                  <a:srgbClr val="00B0F0"/>
                </a:solidFill>
              </a:rPr>
              <a:t>AI Applications in Medicine – Part II</a:t>
            </a:r>
          </a:p>
          <a:p>
            <a:endParaRPr lang="en-QA" sz="2800" dirty="0"/>
          </a:p>
          <a:p>
            <a:r>
              <a:rPr lang="en-QA" sz="2800" dirty="0"/>
              <a:t>January 24, 2022</a:t>
            </a:r>
          </a:p>
          <a:p>
            <a:r>
              <a:rPr lang="en-QA" sz="2800" dirty="0"/>
              <a:t>Mohammad Hammoud</a:t>
            </a:r>
          </a:p>
          <a:p>
            <a:r>
              <a:rPr lang="en-QA" sz="2800" b="1" dirty="0">
                <a:solidFill>
                  <a:srgbClr val="FF0000"/>
                </a:solidFill>
              </a:rPr>
              <a:t>Carnegie Mellon University in Qatar</a:t>
            </a:r>
          </a:p>
        </p:txBody>
      </p:sp>
    </p:spTree>
    <p:extLst>
      <p:ext uri="{BB962C8B-B14F-4D97-AF65-F5344CB8AC3E}">
        <p14:creationId xmlns:p14="http://schemas.microsoft.com/office/powerpoint/2010/main" val="784468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Predicting Cardiovascular Risk Factors from Retinal Fundus Photographs Using Deep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7E62AAC-9772-8349-AC35-B43E9B19F865}"/>
              </a:ext>
            </a:extLst>
          </p:cNvPr>
          <p:cNvSpPr/>
          <p:nvPr/>
        </p:nvSpPr>
        <p:spPr>
          <a:xfrm>
            <a:off x="5464650" y="3872157"/>
            <a:ext cx="253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Actual</a:t>
            </a:r>
            <a:r>
              <a:rPr lang="en-US" b="1" dirty="0">
                <a:effectLst/>
              </a:rPr>
              <a:t>: </a:t>
            </a:r>
            <a:r>
              <a:rPr lang="en-US" b="1" dirty="0">
                <a:solidFill>
                  <a:srgbClr val="00B050"/>
                </a:solidFill>
                <a:effectLst/>
              </a:rPr>
              <a:t>non-smoker</a:t>
            </a:r>
          </a:p>
          <a:p>
            <a:r>
              <a:rPr lang="en-US" dirty="0">
                <a:effectLst/>
              </a:rPr>
              <a:t>Predicted</a:t>
            </a:r>
            <a:r>
              <a:rPr lang="en-US" b="1" dirty="0">
                <a:effectLst/>
              </a:rPr>
              <a:t>: </a:t>
            </a:r>
            <a:r>
              <a:rPr lang="en-US" b="1" dirty="0">
                <a:solidFill>
                  <a:srgbClr val="00B050"/>
                </a:solidFill>
                <a:effectLst/>
              </a:rPr>
              <a:t>non-smoker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AD4B14D-AFF1-C648-8890-6A5A692271C1}"/>
              </a:ext>
            </a:extLst>
          </p:cNvPr>
          <p:cNvSpPr/>
          <p:nvPr/>
        </p:nvSpPr>
        <p:spPr>
          <a:xfrm>
            <a:off x="7719656" y="3882960"/>
            <a:ext cx="25388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Actual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non-diabetic</a:t>
            </a:r>
          </a:p>
          <a:p>
            <a:r>
              <a:rPr lang="en-US" dirty="0"/>
              <a:t>Predicted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6.7%</a:t>
            </a:r>
            <a:endParaRPr lang="en-QA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3A423-0F7A-744F-A9DC-C9EF44B1B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8537"/>
          <a:stretch/>
        </p:blipFill>
        <p:spPr>
          <a:xfrm>
            <a:off x="924579" y="2368481"/>
            <a:ext cx="4294430" cy="1503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719F8-028E-7B4E-99F5-27C89EE07C1A}"/>
              </a:ext>
            </a:extLst>
          </p:cNvPr>
          <p:cNvSpPr txBox="1"/>
          <p:nvPr/>
        </p:nvSpPr>
        <p:spPr>
          <a:xfrm>
            <a:off x="1237364" y="205446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B62951-A961-C847-9164-58DAE835774E}"/>
              </a:ext>
            </a:extLst>
          </p:cNvPr>
          <p:cNvSpPr/>
          <p:nvPr/>
        </p:nvSpPr>
        <p:spPr>
          <a:xfrm>
            <a:off x="2910636" y="2043661"/>
            <a:ext cx="54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Age</a:t>
            </a:r>
            <a:endParaRPr lang="en-QA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EFFAA-BF76-C842-9F10-65892B94B857}"/>
              </a:ext>
            </a:extLst>
          </p:cNvPr>
          <p:cNvSpPr/>
          <p:nvPr/>
        </p:nvSpPr>
        <p:spPr>
          <a:xfrm>
            <a:off x="4141923" y="2054464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Gender</a:t>
            </a:r>
            <a:endParaRPr lang="en-QA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88113A-EC55-E641-B63A-7D763C7FC13C}"/>
              </a:ext>
            </a:extLst>
          </p:cNvPr>
          <p:cNvSpPr/>
          <p:nvPr/>
        </p:nvSpPr>
        <p:spPr>
          <a:xfrm>
            <a:off x="1220786" y="3872158"/>
            <a:ext cx="22300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Actual</a:t>
            </a:r>
            <a:r>
              <a:rPr lang="en-US" b="1" dirty="0">
                <a:solidFill>
                  <a:srgbClr val="00B050"/>
                </a:solidFill>
              </a:rPr>
              <a:t>: 57.6 years</a:t>
            </a:r>
          </a:p>
          <a:p>
            <a:r>
              <a:rPr lang="en-US" dirty="0"/>
              <a:t>Predicted</a:t>
            </a:r>
            <a:r>
              <a:rPr lang="en-US" b="1" dirty="0">
                <a:solidFill>
                  <a:srgbClr val="00B050"/>
                </a:solidFill>
              </a:rPr>
              <a:t>: 59.1 years</a:t>
            </a:r>
            <a:endParaRPr lang="en-QA" b="1" dirty="0">
              <a:solidFill>
                <a:srgbClr val="00B050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8D88BC3-8631-0241-9700-15480B47F2EC}"/>
              </a:ext>
            </a:extLst>
          </p:cNvPr>
          <p:cNvSpPr/>
          <p:nvPr/>
        </p:nvSpPr>
        <p:spPr>
          <a:xfrm>
            <a:off x="3572545" y="3882960"/>
            <a:ext cx="237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Actual</a:t>
            </a:r>
            <a:r>
              <a:rPr lang="en-US" b="1" dirty="0">
                <a:solidFill>
                  <a:srgbClr val="00B050"/>
                </a:solidFill>
              </a:rPr>
              <a:t>: female</a:t>
            </a:r>
          </a:p>
          <a:p>
            <a:r>
              <a:rPr lang="en-US" dirty="0"/>
              <a:t>Predicted</a:t>
            </a:r>
            <a:r>
              <a:rPr lang="en-US" b="1" dirty="0">
                <a:solidFill>
                  <a:srgbClr val="00B050"/>
                </a:solidFill>
              </a:rPr>
              <a:t>: female</a:t>
            </a:r>
            <a:endParaRPr lang="en-QA" b="1" dirty="0">
              <a:solidFill>
                <a:srgbClr val="00B050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31C603A-E0FF-1547-8CC9-070011584B09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2335817" y="3624072"/>
            <a:ext cx="735977" cy="24808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E8D43DB1-5B9C-144B-9CDB-BF7A0B9B8FFB}"/>
              </a:ext>
            </a:extLst>
          </p:cNvPr>
          <p:cNvCxnSpPr>
            <a:cxnSpLocks/>
          </p:cNvCxnSpPr>
          <p:nvPr/>
        </p:nvCxnSpPr>
        <p:spPr>
          <a:xfrm>
            <a:off x="4565881" y="3585705"/>
            <a:ext cx="8932" cy="286452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>
            <a:extLst>
              <a:ext uri="{FF2B5EF4-FFF2-40B4-BE49-F238E27FC236}">
                <a16:creationId xmlns:a16="http://schemas.microsoft.com/office/drawing/2014/main" id="{29041720-9E0D-074E-9374-F70E8793B65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20" b="35911"/>
          <a:stretch/>
        </p:blipFill>
        <p:spPr>
          <a:xfrm>
            <a:off x="6672095" y="2325966"/>
            <a:ext cx="4294430" cy="1408367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0D0286A-96DC-6342-AF7A-60BDA175D336}"/>
              </a:ext>
            </a:extLst>
          </p:cNvPr>
          <p:cNvSpPr/>
          <p:nvPr/>
        </p:nvSpPr>
        <p:spPr>
          <a:xfrm>
            <a:off x="6877674" y="2052073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Smoking</a:t>
            </a:r>
            <a:endParaRPr lang="en-QA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0A015E-BB29-7748-8C0F-1306261771A7}"/>
              </a:ext>
            </a:extLst>
          </p:cNvPr>
          <p:cNvSpPr/>
          <p:nvPr/>
        </p:nvSpPr>
        <p:spPr>
          <a:xfrm>
            <a:off x="8346457" y="2066579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HbA1c</a:t>
            </a:r>
            <a:endParaRPr lang="en-QA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3A407E-4EEA-7F42-BAE7-F4466CD2118F}"/>
              </a:ext>
            </a:extLst>
          </p:cNvPr>
          <p:cNvSpPr txBox="1"/>
          <p:nvPr/>
        </p:nvSpPr>
        <p:spPr>
          <a:xfrm>
            <a:off x="9976195" y="206657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BMI</a:t>
            </a:r>
            <a:endParaRPr lang="en-QA" b="1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6CC271F9-6F3A-A94A-896F-A74E7C0BCD57}"/>
              </a:ext>
            </a:extLst>
          </p:cNvPr>
          <p:cNvSpPr/>
          <p:nvPr/>
        </p:nvSpPr>
        <p:spPr>
          <a:xfrm>
            <a:off x="9789112" y="3882960"/>
            <a:ext cx="237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Actual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26.3 kg m</a:t>
            </a:r>
            <a:r>
              <a:rPr lang="en-US" b="1" baseline="30000" dirty="0">
                <a:solidFill>
                  <a:srgbClr val="00B050"/>
                </a:solidFill>
              </a:rPr>
              <a:t>–2</a:t>
            </a:r>
          </a:p>
          <a:p>
            <a:r>
              <a:rPr lang="en-US" dirty="0"/>
              <a:t>Predicted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24.1 kg m</a:t>
            </a:r>
            <a:r>
              <a:rPr lang="en-US" b="1" baseline="30000" dirty="0">
                <a:solidFill>
                  <a:srgbClr val="00B050"/>
                </a:solidFill>
              </a:rPr>
              <a:t>–2</a:t>
            </a:r>
            <a:endParaRPr lang="en-QA" b="1" baseline="30000" dirty="0">
              <a:solidFill>
                <a:srgbClr val="00B050"/>
              </a:solidFill>
            </a:endParaRP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E1685B2-C654-2841-A56B-D43F698F93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1523"/>
          <a:stretch/>
        </p:blipFill>
        <p:spPr>
          <a:xfrm>
            <a:off x="3918317" y="4712478"/>
            <a:ext cx="4294430" cy="136100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E29FAB2-59F6-4C4D-8C2C-B57509498C32}"/>
              </a:ext>
            </a:extLst>
          </p:cNvPr>
          <p:cNvSpPr/>
          <p:nvPr/>
        </p:nvSpPr>
        <p:spPr>
          <a:xfrm>
            <a:off x="5148341" y="4518488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SBP</a:t>
            </a:r>
            <a:endParaRPr lang="en-QA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67F0A7-4326-364A-996D-98D1C2899E1D}"/>
              </a:ext>
            </a:extLst>
          </p:cNvPr>
          <p:cNvSpPr/>
          <p:nvPr/>
        </p:nvSpPr>
        <p:spPr>
          <a:xfrm>
            <a:off x="6564671" y="451848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DBP</a:t>
            </a:r>
            <a:endParaRPr lang="en-QA" b="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625EC3EA-C5A4-ED43-8B5F-2B76E1BF841E}"/>
              </a:ext>
            </a:extLst>
          </p:cNvPr>
          <p:cNvSpPr/>
          <p:nvPr/>
        </p:nvSpPr>
        <p:spPr>
          <a:xfrm>
            <a:off x="3450848" y="612346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Actual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148.5 mmHg</a:t>
            </a:r>
          </a:p>
          <a:p>
            <a:r>
              <a:rPr lang="en-US" dirty="0"/>
              <a:t>Predicted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148.0 mmHg</a:t>
            </a:r>
            <a:endParaRPr lang="en-QA" b="1" dirty="0">
              <a:solidFill>
                <a:srgbClr val="00B050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9518F1B-2C46-754B-B988-64C2C2331401}"/>
              </a:ext>
            </a:extLst>
          </p:cNvPr>
          <p:cNvSpPr/>
          <p:nvPr/>
        </p:nvSpPr>
        <p:spPr>
          <a:xfrm>
            <a:off x="6460671" y="6123461"/>
            <a:ext cx="2551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Actual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78.5 mmHg</a:t>
            </a:r>
          </a:p>
          <a:p>
            <a:r>
              <a:rPr lang="en-US" dirty="0"/>
              <a:t>Predicted</a:t>
            </a:r>
            <a:r>
              <a:rPr lang="en-US" b="1" dirty="0"/>
              <a:t>: </a:t>
            </a:r>
            <a:r>
              <a:rPr lang="en-US" b="1" dirty="0">
                <a:solidFill>
                  <a:srgbClr val="00B050"/>
                </a:solidFill>
              </a:rPr>
              <a:t>86.6 mmHg</a:t>
            </a:r>
            <a:endParaRPr lang="en-QA" b="1" dirty="0">
              <a:solidFill>
                <a:srgbClr val="00B050"/>
              </a:solidFill>
            </a:endParaRPr>
          </a:p>
        </p:txBody>
      </p: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E6B60098-8D31-9A4B-805A-12F38A5314DB}"/>
              </a:ext>
            </a:extLst>
          </p:cNvPr>
          <p:cNvCxnSpPr>
            <a:cxnSpLocks/>
          </p:cNvCxnSpPr>
          <p:nvPr/>
        </p:nvCxnSpPr>
        <p:spPr>
          <a:xfrm flipH="1">
            <a:off x="6687025" y="3639302"/>
            <a:ext cx="735977" cy="248086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D4A08BD1-E9A9-EC48-B26F-680925F35266}"/>
              </a:ext>
            </a:extLst>
          </p:cNvPr>
          <p:cNvCxnSpPr>
            <a:cxnSpLocks/>
          </p:cNvCxnSpPr>
          <p:nvPr/>
        </p:nvCxnSpPr>
        <p:spPr>
          <a:xfrm flipH="1">
            <a:off x="8819310" y="3650510"/>
            <a:ext cx="2" cy="291482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FEEA7897-767E-B34F-8CC3-3B060CF528DA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10258485" y="3642942"/>
            <a:ext cx="716272" cy="240018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3A2EFF0-A8E1-8A40-8FF2-443CEA312033}"/>
              </a:ext>
            </a:extLst>
          </p:cNvPr>
          <p:cNvCxnSpPr>
            <a:cxnSpLocks/>
          </p:cNvCxnSpPr>
          <p:nvPr/>
        </p:nvCxnSpPr>
        <p:spPr>
          <a:xfrm flipH="1">
            <a:off x="4758190" y="6054812"/>
            <a:ext cx="631507" cy="122151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A617E0AF-0682-BE4F-BB37-85DE9B6F55B7}"/>
              </a:ext>
            </a:extLst>
          </p:cNvPr>
          <p:cNvCxnSpPr>
            <a:cxnSpLocks/>
          </p:cNvCxnSpPr>
          <p:nvPr/>
        </p:nvCxnSpPr>
        <p:spPr>
          <a:xfrm>
            <a:off x="6850167" y="6052921"/>
            <a:ext cx="672297" cy="124042"/>
          </a:xfrm>
          <a:prstGeom prst="straightConnector1">
            <a:avLst/>
          </a:prstGeom>
          <a:ln w="19050">
            <a:solidFill>
              <a:srgbClr val="00B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14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5" grpId="0"/>
      <p:bldP spid="55" grpId="0"/>
      <p:bldP spid="66" grpId="0"/>
      <p:bldP spid="72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Predicting Cardiovascular Risk Factors from Retinal Fundus Photographs Using Deep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3A423-0F7A-744F-A9DC-C9EF44B1B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537"/>
          <a:stretch/>
        </p:blipFill>
        <p:spPr>
          <a:xfrm>
            <a:off x="924579" y="2368481"/>
            <a:ext cx="4294430" cy="1503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719F8-028E-7B4E-99F5-27C89EE07C1A}"/>
              </a:ext>
            </a:extLst>
          </p:cNvPr>
          <p:cNvSpPr txBox="1"/>
          <p:nvPr/>
        </p:nvSpPr>
        <p:spPr>
          <a:xfrm>
            <a:off x="1237364" y="205446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B62951-A961-C847-9164-58DAE835774E}"/>
              </a:ext>
            </a:extLst>
          </p:cNvPr>
          <p:cNvSpPr/>
          <p:nvPr/>
        </p:nvSpPr>
        <p:spPr>
          <a:xfrm>
            <a:off x="2910636" y="2043661"/>
            <a:ext cx="54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Age</a:t>
            </a:r>
            <a:endParaRPr lang="en-QA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EFFAA-BF76-C842-9F10-65892B94B857}"/>
              </a:ext>
            </a:extLst>
          </p:cNvPr>
          <p:cNvSpPr/>
          <p:nvPr/>
        </p:nvSpPr>
        <p:spPr>
          <a:xfrm>
            <a:off x="4141923" y="2054464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Gender</a:t>
            </a:r>
            <a:endParaRPr lang="en-QA" b="1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9041720-9E0D-074E-9374-F70E8793B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20" b="35911"/>
          <a:stretch/>
        </p:blipFill>
        <p:spPr>
          <a:xfrm>
            <a:off x="6672095" y="2325966"/>
            <a:ext cx="4294430" cy="1408367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0D0286A-96DC-6342-AF7A-60BDA175D336}"/>
              </a:ext>
            </a:extLst>
          </p:cNvPr>
          <p:cNvSpPr/>
          <p:nvPr/>
        </p:nvSpPr>
        <p:spPr>
          <a:xfrm>
            <a:off x="6877674" y="2052073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Smoking</a:t>
            </a:r>
            <a:endParaRPr lang="en-QA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0A015E-BB29-7748-8C0F-1306261771A7}"/>
              </a:ext>
            </a:extLst>
          </p:cNvPr>
          <p:cNvSpPr/>
          <p:nvPr/>
        </p:nvSpPr>
        <p:spPr>
          <a:xfrm>
            <a:off x="8346457" y="2066579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HbA1c</a:t>
            </a:r>
            <a:endParaRPr lang="en-QA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3A407E-4EEA-7F42-BAE7-F4466CD2118F}"/>
              </a:ext>
            </a:extLst>
          </p:cNvPr>
          <p:cNvSpPr txBox="1"/>
          <p:nvPr/>
        </p:nvSpPr>
        <p:spPr>
          <a:xfrm>
            <a:off x="9976195" y="206657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BMI</a:t>
            </a:r>
            <a:endParaRPr lang="en-QA" b="1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E1685B2-C654-2841-A56B-D43F698F9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23"/>
          <a:stretch/>
        </p:blipFill>
        <p:spPr>
          <a:xfrm>
            <a:off x="3918317" y="4712478"/>
            <a:ext cx="4294430" cy="136100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E29FAB2-59F6-4C4D-8C2C-B57509498C32}"/>
              </a:ext>
            </a:extLst>
          </p:cNvPr>
          <p:cNvSpPr/>
          <p:nvPr/>
        </p:nvSpPr>
        <p:spPr>
          <a:xfrm>
            <a:off x="5148341" y="4518488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SBP</a:t>
            </a:r>
            <a:endParaRPr lang="en-QA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67F0A7-4326-364A-996D-98D1C2899E1D}"/>
              </a:ext>
            </a:extLst>
          </p:cNvPr>
          <p:cNvSpPr/>
          <p:nvPr/>
        </p:nvSpPr>
        <p:spPr>
          <a:xfrm>
            <a:off x="6564671" y="451848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DBP</a:t>
            </a:r>
            <a:endParaRPr lang="en-QA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1AD9A5D-9EB0-5943-A536-E652983F681A}"/>
              </a:ext>
            </a:extLst>
          </p:cNvPr>
          <p:cNvSpPr txBox="1"/>
          <p:nvPr/>
        </p:nvSpPr>
        <p:spPr>
          <a:xfrm>
            <a:off x="576290" y="3867182"/>
            <a:ext cx="4369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Summary</a:t>
            </a:r>
            <a:r>
              <a:rPr lang="en-US" sz="2400" dirty="0">
                <a:solidFill>
                  <a:srgbClr val="00B0F0"/>
                </a:solidFill>
              </a:rPr>
              <a:t>:</a:t>
            </a:r>
          </a:p>
          <a:p>
            <a:r>
              <a:rPr lang="en-US" sz="2400" dirty="0"/>
              <a:t>The application of Deep Learning </a:t>
            </a:r>
          </a:p>
          <a:p>
            <a:r>
              <a:rPr lang="en-US" sz="2400" dirty="0"/>
              <a:t>to retinal fundus images </a:t>
            </a:r>
            <a:r>
              <a:rPr lang="en-US" sz="2400" i="1" u="sng" dirty="0"/>
              <a:t>alone</a:t>
            </a:r>
            <a:r>
              <a:rPr lang="en-US" sz="2400" dirty="0"/>
              <a:t> </a:t>
            </a:r>
          </a:p>
          <a:p>
            <a:r>
              <a:rPr lang="en-US" sz="2400" dirty="0"/>
              <a:t>can be used to predict </a:t>
            </a:r>
          </a:p>
          <a:p>
            <a:r>
              <a:rPr lang="en-US" sz="2400" dirty="0"/>
              <a:t>multiple cardiovascular </a:t>
            </a:r>
          </a:p>
          <a:p>
            <a:r>
              <a:rPr lang="en-US" sz="2400" dirty="0"/>
              <a:t>risk factors, including age, </a:t>
            </a:r>
          </a:p>
          <a:p>
            <a:r>
              <a:rPr lang="en-US" sz="2400" dirty="0"/>
              <a:t>gender and SBP, among others</a:t>
            </a:r>
          </a:p>
          <a:p>
            <a:endParaRPr lang="en-QA" sz="2400" i="1" dirty="0"/>
          </a:p>
        </p:txBody>
      </p:sp>
    </p:spTree>
    <p:extLst>
      <p:ext uri="{BB962C8B-B14F-4D97-AF65-F5344CB8AC3E}">
        <p14:creationId xmlns:p14="http://schemas.microsoft.com/office/powerpoint/2010/main" val="253666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25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Extracting symptoms and their status from clinical conversations using recurrent neural networks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Performing differential diagnosis using probabilistic graphical models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>
                <a:solidFill>
                  <a:schemeClr val="bg1">
                    <a:lumMod val="85000"/>
                  </a:schemeClr>
                </a:solidFill>
              </a:rPr>
              <a:t>Predicting osteoarthritis using machine learning [6]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3BC68-06AE-A847-A5B6-A29ECA079598}"/>
              </a:ext>
            </a:extLst>
          </p:cNvPr>
          <p:cNvSpPr txBox="1"/>
          <p:nvPr/>
        </p:nvSpPr>
        <p:spPr>
          <a:xfrm>
            <a:off x="9422426" y="1800188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76766-4066-3E43-8766-92EE649B3242}"/>
              </a:ext>
            </a:extLst>
          </p:cNvPr>
          <p:cNvSpPr txBox="1"/>
          <p:nvPr/>
        </p:nvSpPr>
        <p:spPr>
          <a:xfrm>
            <a:off x="11287356" y="2339579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9CC600-EA92-5C42-8880-8B6957AD9FF5}"/>
              </a:ext>
            </a:extLst>
          </p:cNvPr>
          <p:cNvSpPr txBox="1"/>
          <p:nvPr/>
        </p:nvSpPr>
        <p:spPr>
          <a:xfrm>
            <a:off x="4810356" y="3203179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6680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QA" dirty="0"/>
              <a:t>Adopting Electronic Health Records (</a:t>
            </a:r>
            <a:r>
              <a:rPr lang="en-US" dirty="0"/>
              <a:t>EH</a:t>
            </a:r>
            <a:r>
              <a:rPr lang="en-QA" dirty="0"/>
              <a:t>R) places a disproportinate burden of documentation on physicans, causing burnout among them</a:t>
            </a:r>
          </a:p>
          <a:p>
            <a:pPr lvl="1"/>
            <a:r>
              <a:rPr lang="en-US" dirty="0"/>
              <a:t>A study found that full-time primary care physicians spent about 4.5 hours of an 11-hour workday interacting with documentation systems</a:t>
            </a:r>
          </a:p>
          <a:p>
            <a:pPr lvl="1"/>
            <a:r>
              <a:rPr lang="en-US" dirty="0"/>
              <a:t>Yet, they were still unable to finish their documentations and had to spend an additional 1.4 hours after normal clinical hours</a:t>
            </a:r>
          </a:p>
          <a:p>
            <a:pPr lvl="1"/>
            <a:endParaRPr lang="en-US" dirty="0"/>
          </a:p>
          <a:p>
            <a:r>
              <a:rPr lang="en-US" dirty="0"/>
              <a:t>Natural Language Processing (NLP) is now mature</a:t>
            </a:r>
          </a:p>
          <a:p>
            <a:pPr lvl="1"/>
            <a:r>
              <a:rPr lang="en-US" dirty="0"/>
              <a:t>How can it be exploited to simplify the task of documentation and allow physicians to dedicate more time to patients?</a:t>
            </a:r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2389279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6"/>
          </a:xfrm>
        </p:spPr>
        <p:txBody>
          <a:bodyPr>
            <a:normAutofit/>
          </a:bodyPr>
          <a:lstStyle/>
          <a:p>
            <a:r>
              <a:rPr lang="en-US" dirty="0"/>
              <a:t>Unfortunately, there is a lack of any publicly available corpus in this privacy-sensitive domain</a:t>
            </a:r>
          </a:p>
          <a:p>
            <a:endParaRPr lang="en-US" dirty="0"/>
          </a:p>
          <a:p>
            <a:r>
              <a:rPr lang="en-US" dirty="0"/>
              <a:t>Google managed to develop a corpus of 90k de-identified and manually transcribed audio recordings of clinical conversations between physicians and patients </a:t>
            </a:r>
          </a:p>
          <a:p>
            <a:pPr lvl="1"/>
            <a:r>
              <a:rPr lang="en-US" dirty="0"/>
              <a:t>The corpus was annotated by professional medical scribes</a:t>
            </a:r>
          </a:p>
          <a:p>
            <a:pPr lvl="1"/>
            <a:r>
              <a:rPr lang="en-US" dirty="0"/>
              <a:t>It resulted in 5M tokens, 615K sentences, 92K labels, 186 symptoms, and 14 body systems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It demonstrated a great deal of challenges!</a:t>
            </a:r>
            <a:endParaRPr lang="en-Q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36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384C-B318-9C45-8226-9E33F04A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9C23-7C4C-F743-AE38-F7322CC8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of these challenges:</a:t>
            </a:r>
          </a:p>
          <a:p>
            <a:pPr lvl="1"/>
            <a:r>
              <a:rPr lang="en-US" dirty="0"/>
              <a:t>The human scribes often disagreed on which labels to pick for which text, let alone the span of text to label</a:t>
            </a:r>
          </a:p>
          <a:p>
            <a:pPr lvl="1"/>
            <a:r>
              <a:rPr lang="en-US" dirty="0"/>
              <a:t>Symptoms were sometimes not stated explicitly, but rather explained or described in informal language over several conversation turns</a:t>
            </a:r>
            <a:endParaRPr lang="en-Q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E0746B-1129-2B45-B74E-4E7B231C2E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632467"/>
              </p:ext>
            </p:extLst>
          </p:nvPr>
        </p:nvGraphicFramePr>
        <p:xfrm>
          <a:off x="1763776" y="3805555"/>
          <a:ext cx="81280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31623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2226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Transcript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Symptoms + Status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7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Any issues with your eyes?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Well sort of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Is your vision ok?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Yeah, but the right one hurts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 pain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 loss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experienced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0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How is your bladder?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I have to go, all the time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At night?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No, just during the day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Frequent urination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Experienced</a:t>
                      </a:r>
                    </a:p>
                    <a:p>
                      <a:r>
                        <a:rPr lang="en-US" b="1" dirty="0"/>
                        <a:t>Nocturia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Not experienced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5899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C7EB59C-113E-D14A-8728-F1D69B6C853B}"/>
              </a:ext>
            </a:extLst>
          </p:cNvPr>
          <p:cNvSpPr/>
          <p:nvPr/>
        </p:nvSpPr>
        <p:spPr>
          <a:xfrm>
            <a:off x="1377863" y="5386192"/>
            <a:ext cx="9131474" cy="14154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4303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384C-B318-9C45-8226-9E33F04A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 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09C23-7C4C-F743-AE38-F7322CC80A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of these challenges:</a:t>
            </a:r>
          </a:p>
          <a:p>
            <a:pPr lvl="1"/>
            <a:r>
              <a:rPr lang="en-US" dirty="0"/>
              <a:t>The human scribes often disagreed on which labels to pick for which text, let alone the span of text to label</a:t>
            </a:r>
          </a:p>
          <a:p>
            <a:pPr lvl="1"/>
            <a:r>
              <a:rPr lang="en-US" dirty="0"/>
              <a:t>Symptoms were sometimes not stated explicitly, but rather explained or described in informal language over several conversation turns</a:t>
            </a:r>
            <a:endParaRPr lang="en-QA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8E0746B-1129-2B45-B74E-4E7B231C2EC1}"/>
              </a:ext>
            </a:extLst>
          </p:cNvPr>
          <p:cNvGraphicFramePr>
            <a:graphicFrameLocks noGrp="1"/>
          </p:cNvGraphicFramePr>
          <p:nvPr/>
        </p:nvGraphicFramePr>
        <p:xfrm>
          <a:off x="1763776" y="3805555"/>
          <a:ext cx="8128000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73162322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112226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Transcript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Symptoms + Status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78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Any issues with your eyes?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Well sort of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Is your vision ok?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Yeah, but the right one hurts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Eye pain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Experienced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 loss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experienced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500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How is your bladder?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I have to go, all the time</a:t>
                      </a:r>
                    </a:p>
                    <a:p>
                      <a:r>
                        <a:rPr lang="en-US" b="1" dirty="0"/>
                        <a:t>DR</a:t>
                      </a:r>
                      <a:r>
                        <a:rPr lang="en-US" dirty="0"/>
                        <a:t>: At night? </a:t>
                      </a:r>
                    </a:p>
                    <a:p>
                      <a:r>
                        <a:rPr lang="en-US" b="1" dirty="0"/>
                        <a:t>PT</a:t>
                      </a:r>
                      <a:r>
                        <a:rPr lang="en-US" dirty="0"/>
                        <a:t>: No, just during the day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Frequent urination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Experienced</a:t>
                      </a:r>
                    </a:p>
                    <a:p>
                      <a:r>
                        <a:rPr lang="en-US" b="1" dirty="0"/>
                        <a:t>Nocturia</a:t>
                      </a:r>
                      <a:r>
                        <a:rPr lang="en-US" dirty="0"/>
                        <a:t>:</a:t>
                      </a:r>
                    </a:p>
                    <a:p>
                      <a:r>
                        <a:rPr lang="en-US" dirty="0"/>
                        <a:t>Not experienced</a:t>
                      </a:r>
                      <a:endParaRPr lang="en-Q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84589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1167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Extracting Symptoms and their Status from Clinical Conversations Using Recurrent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6407"/>
          </a:xfrm>
        </p:spPr>
        <p:txBody>
          <a:bodyPr>
            <a:normAutofit lnSpcReduction="10000"/>
          </a:bodyPr>
          <a:lstStyle/>
          <a:p>
            <a:r>
              <a:rPr lang="en-QA" dirty="0"/>
              <a:t>Two Deep Learning models (one is RNN– </a:t>
            </a:r>
            <a:r>
              <a:rPr lang="en-QA" i="1" dirty="0"/>
              <a:t>we will discuss it later in the course</a:t>
            </a:r>
            <a:r>
              <a:rPr lang="en-QA" dirty="0"/>
              <a:t>) were trained over the created corpus to solve this problem</a:t>
            </a:r>
          </a:p>
          <a:p>
            <a:endParaRPr lang="en-QA" dirty="0"/>
          </a:p>
          <a:p>
            <a:r>
              <a:rPr lang="en-US" dirty="0"/>
              <a:t>The models proved that symptoms, along with whether patients have them or not, can be inferred </a:t>
            </a:r>
          </a:p>
          <a:p>
            <a:pPr lvl="1"/>
            <a:r>
              <a:rPr lang="en-US" b="1" dirty="0">
                <a:solidFill>
                  <a:srgbClr val="00B0F0"/>
                </a:solidFill>
              </a:rPr>
              <a:t>Note</a:t>
            </a:r>
            <a:r>
              <a:rPr lang="en-US" dirty="0"/>
              <a:t>: It is not enough only to infer symptoms but further decide whether the patient have them or not</a:t>
            </a:r>
          </a:p>
          <a:p>
            <a:endParaRPr lang="en-US" dirty="0"/>
          </a:p>
          <a:p>
            <a:r>
              <a:rPr lang="en-US" dirty="0"/>
              <a:t>The performance of the models were significantly better than the baseline systems and ranged from an F-score of 0.5 to 0.8 depending on the condition</a:t>
            </a:r>
            <a:endParaRPr lang="en-QA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2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25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Extracting symptoms and their status from clinical conversations using recurrent neural networks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Performing differential diagnosis using probabilistic graphical models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/>
              <a:t>Predicting osteoarthritis using machine learning [6]</a:t>
            </a:r>
            <a:endParaRPr lang="en-US" dirty="0"/>
          </a:p>
          <a:p>
            <a:endParaRPr lang="en-US" dirty="0"/>
          </a:p>
          <a:p>
            <a:endParaRPr lang="en-QA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330E7A-8AE5-CC47-B8CE-3EA10B90757E}"/>
              </a:ext>
            </a:extLst>
          </p:cNvPr>
          <p:cNvSpPr/>
          <p:nvPr/>
        </p:nvSpPr>
        <p:spPr>
          <a:xfrm>
            <a:off x="838200" y="1825626"/>
            <a:ext cx="11049000" cy="2762426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3BC68-06AE-A847-A5B6-A29ECA079598}"/>
              </a:ext>
            </a:extLst>
          </p:cNvPr>
          <p:cNvSpPr txBox="1"/>
          <p:nvPr/>
        </p:nvSpPr>
        <p:spPr>
          <a:xfrm>
            <a:off x="9422426" y="1800188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76766-4066-3E43-8766-92EE649B3242}"/>
              </a:ext>
            </a:extLst>
          </p:cNvPr>
          <p:cNvSpPr txBox="1"/>
          <p:nvPr/>
        </p:nvSpPr>
        <p:spPr>
          <a:xfrm>
            <a:off x="11287356" y="2339579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7DD40-79B5-0C4A-A203-0797870C4A1D}"/>
              </a:ext>
            </a:extLst>
          </p:cNvPr>
          <p:cNvSpPr/>
          <p:nvPr/>
        </p:nvSpPr>
        <p:spPr>
          <a:xfrm>
            <a:off x="838200" y="4588054"/>
            <a:ext cx="11049000" cy="1073291"/>
          </a:xfrm>
          <a:prstGeom prst="rect">
            <a:avLst/>
          </a:prstGeom>
          <a:solidFill>
            <a:srgbClr val="00B0F0">
              <a:alpha val="9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AA0DB-3C7F-4048-B577-82AFF49E40B4}"/>
              </a:ext>
            </a:extLst>
          </p:cNvPr>
          <p:cNvSpPr txBox="1"/>
          <p:nvPr/>
        </p:nvSpPr>
        <p:spPr>
          <a:xfrm>
            <a:off x="3574800" y="4739978"/>
            <a:ext cx="5847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QA" sz="4400" dirty="0">
                <a:solidFill>
                  <a:schemeClr val="bg1"/>
                </a:solidFill>
              </a:rPr>
              <a:t>Next </a:t>
            </a:r>
            <a:r>
              <a:rPr lang="en-GB" sz="4400" dirty="0">
                <a:solidFill>
                  <a:schemeClr val="bg1"/>
                </a:solidFill>
              </a:rPr>
              <a:t>Monday’s Lecture</a:t>
            </a:r>
            <a:r>
              <a:rPr lang="en-QA" sz="44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CEFA75-6802-8342-A30D-28CC02D68514}"/>
              </a:ext>
            </a:extLst>
          </p:cNvPr>
          <p:cNvSpPr txBox="1"/>
          <p:nvPr/>
        </p:nvSpPr>
        <p:spPr>
          <a:xfrm>
            <a:off x="4761526" y="3171429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1290C9-9A70-5C48-87D0-E0EE0414CB0A}"/>
              </a:ext>
            </a:extLst>
          </p:cNvPr>
          <p:cNvSpPr txBox="1"/>
          <p:nvPr/>
        </p:nvSpPr>
        <p:spPr>
          <a:xfrm>
            <a:off x="5663226" y="4082211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308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3928" cy="4351338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Gulshan, Varun, et al. "Development and validation of a deep learning algorithm   for detection of diabetic retinopathy in retinal fundus photographs." </a:t>
            </a:r>
            <a:r>
              <a:rPr lang="en-US" i="1" dirty="0"/>
              <a:t>Jama</a:t>
            </a:r>
            <a:r>
              <a:rPr lang="en-US" dirty="0"/>
              <a:t> 316.22 (2016): 2402-2410.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Mitani</a:t>
            </a:r>
            <a:r>
              <a:rPr lang="en-US" dirty="0"/>
              <a:t>, </a:t>
            </a:r>
            <a:r>
              <a:rPr lang="en-US" dirty="0" err="1"/>
              <a:t>Akinori</a:t>
            </a:r>
            <a:r>
              <a:rPr lang="en-US" dirty="0"/>
              <a:t>, et al. "Detection of </a:t>
            </a:r>
            <a:r>
              <a:rPr lang="en-US" dirty="0" err="1"/>
              <a:t>anaemia</a:t>
            </a:r>
            <a:r>
              <a:rPr lang="en-US" dirty="0"/>
              <a:t> from retinal fundus images via deep learning." </a:t>
            </a:r>
            <a:r>
              <a:rPr lang="en-US" i="1" dirty="0"/>
              <a:t>Nature Biomedical Engineering</a:t>
            </a:r>
            <a:r>
              <a:rPr lang="en-US" dirty="0"/>
              <a:t> 4.1 (2020): 18-27.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Poplin, R., et al. "Predicting cardiovascular risk factors from retinal fundus photographs using deep learning. </a:t>
            </a:r>
            <a:r>
              <a:rPr lang="en-US" dirty="0" err="1"/>
              <a:t>arXiv</a:t>
            </a:r>
            <a:r>
              <a:rPr lang="en-US" dirty="0"/>
              <a:t> 2017." </a:t>
            </a:r>
            <a:r>
              <a:rPr lang="en-US" i="1" dirty="0" err="1"/>
              <a:t>arXiv</a:t>
            </a:r>
            <a:r>
              <a:rPr lang="en-US" i="1" dirty="0"/>
              <a:t> preprint arXiv:1708.09843</a:t>
            </a:r>
            <a:r>
              <a:rPr lang="en-US" dirty="0"/>
              <a:t>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Du, Nan, et al. "Extracting symptoms and their status from clinical conversations." </a:t>
            </a:r>
            <a:r>
              <a:rPr lang="en-US" i="1" dirty="0" err="1"/>
              <a:t>arXiv</a:t>
            </a:r>
            <a:r>
              <a:rPr lang="en-US" i="1" dirty="0"/>
              <a:t> preprint arXiv:1906.02239</a:t>
            </a:r>
            <a:r>
              <a:rPr lang="en-US" dirty="0"/>
              <a:t> (2019).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Hammoud, M., et al. “</a:t>
            </a:r>
            <a:r>
              <a:rPr lang="en-US" dirty="0" err="1"/>
              <a:t>Avey</a:t>
            </a:r>
            <a:r>
              <a:rPr lang="en-US" dirty="0"/>
              <a:t>: An Accurate AI Algorithm for Self-Diagnosis”.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Kundu, </a:t>
            </a:r>
            <a:r>
              <a:rPr lang="en-US" dirty="0" err="1"/>
              <a:t>Shinjini</a:t>
            </a:r>
            <a:r>
              <a:rPr lang="en-US" dirty="0"/>
              <a:t>, et al. "Discovery and visualization of structural biomarkers from MRI using transport-based morphometry." </a:t>
            </a:r>
            <a:r>
              <a:rPr lang="en-US" i="1" dirty="0" err="1"/>
              <a:t>NeuroImage</a:t>
            </a:r>
            <a:r>
              <a:rPr lang="en-US" dirty="0"/>
              <a:t> 167 (2018): 256-275.</a:t>
            </a:r>
          </a:p>
          <a:p>
            <a:endParaRPr lang="en-QA" dirty="0"/>
          </a:p>
        </p:txBody>
      </p:sp>
    </p:spTree>
    <p:extLst>
      <p:ext uri="{BB962C8B-B14F-4D97-AF65-F5344CB8AC3E}">
        <p14:creationId xmlns:p14="http://schemas.microsoft.com/office/powerpoint/2010/main" val="1582512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BDFB3-61E4-9241-ACC6-9E285D9B1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Today…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D23B7-142A-C040-9C59-B15B39226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826578" cy="490880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Last Monday’s Session:</a:t>
            </a:r>
          </a:p>
          <a:p>
            <a:pPr lvl="1"/>
            <a:r>
              <a:rPr lang="en-US" sz="2800" dirty="0"/>
              <a:t>AI Applications in Medicine – Part 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Today’s Session:</a:t>
            </a:r>
          </a:p>
          <a:p>
            <a:pPr lvl="1"/>
            <a:r>
              <a:rPr lang="en-US" sz="2800" dirty="0"/>
              <a:t>AI Applications in Medicine – Part II</a:t>
            </a:r>
          </a:p>
          <a:p>
            <a:pPr lvl="1"/>
            <a:endParaRPr lang="en-US" sz="2800" dirty="0"/>
          </a:p>
          <a:p>
            <a:r>
              <a:rPr lang="en-US" dirty="0">
                <a:solidFill>
                  <a:srgbClr val="00B0F0"/>
                </a:solidFill>
              </a:rPr>
              <a:t>Announcement:</a:t>
            </a:r>
          </a:p>
          <a:p>
            <a:pPr lvl="1"/>
            <a:r>
              <a:rPr lang="en-US" sz="2800" dirty="0">
                <a:solidFill>
                  <a:srgbClr val="92D050"/>
                </a:solidFill>
              </a:rPr>
              <a:t>Assignment 1 is due tomorrow by midnight</a:t>
            </a:r>
          </a:p>
        </p:txBody>
      </p:sp>
    </p:spTree>
    <p:extLst>
      <p:ext uri="{BB962C8B-B14F-4D97-AF65-F5344CB8AC3E}">
        <p14:creationId xmlns:p14="http://schemas.microsoft.com/office/powerpoint/2010/main" val="30105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E2DEF-3D5D-AA42-B870-A14352B79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Outline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CDD6010-A904-4A4A-9111-190BFC60E606}"/>
              </a:ext>
            </a:extLst>
          </p:cNvPr>
          <p:cNvSpPr/>
          <p:nvPr/>
        </p:nvSpPr>
        <p:spPr>
          <a:xfrm>
            <a:off x="4364736" y="2170176"/>
            <a:ext cx="3255264" cy="1060704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8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A1C1EC5-355B-7343-B6A0-2C304FF2E20F}"/>
              </a:ext>
            </a:extLst>
          </p:cNvPr>
          <p:cNvSpPr/>
          <p:nvPr/>
        </p:nvSpPr>
        <p:spPr>
          <a:xfrm>
            <a:off x="1219200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QA" sz="2400" dirty="0"/>
              <a:t>What is AI?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99CD192-1D02-654F-AD75-A681B6ABA6D2}"/>
              </a:ext>
            </a:extLst>
          </p:cNvPr>
          <p:cNvSpPr/>
          <p:nvPr/>
        </p:nvSpPr>
        <p:spPr>
          <a:xfrm>
            <a:off x="4718304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Administrivia</a:t>
            </a:r>
            <a:endParaRPr lang="en-QA" sz="280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0E6792B-C510-7848-BAD6-ABF165D2C69A}"/>
              </a:ext>
            </a:extLst>
          </p:cNvPr>
          <p:cNvSpPr/>
          <p:nvPr/>
        </p:nvSpPr>
        <p:spPr>
          <a:xfrm>
            <a:off x="8217408" y="4001294"/>
            <a:ext cx="2548128" cy="1085088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/>
              <a:t>AI Applications in Medicine</a:t>
            </a:r>
            <a:endParaRPr lang="en-QA" sz="2800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8CFD953-33F4-4243-9A84-BC6E7211F87D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2493264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DDF7352-B5EC-BA4F-B914-FFA1EEE21CFF}"/>
              </a:ext>
            </a:extLst>
          </p:cNvPr>
          <p:cNvCxnSpPr>
            <a:endCxn id="6" idx="0"/>
          </p:cNvCxnSpPr>
          <p:nvPr/>
        </p:nvCxnSpPr>
        <p:spPr>
          <a:xfrm>
            <a:off x="5992368" y="3230880"/>
            <a:ext cx="0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29574AC-AFDF-BA40-BC66-3A3E718E58D5}"/>
              </a:ext>
            </a:extLst>
          </p:cNvPr>
          <p:cNvCxnSpPr>
            <a:stCxn id="4" idx="2"/>
            <a:endCxn id="7" idx="0"/>
          </p:cNvCxnSpPr>
          <p:nvPr/>
        </p:nvCxnSpPr>
        <p:spPr>
          <a:xfrm>
            <a:off x="5992368" y="3230880"/>
            <a:ext cx="3499104" cy="7704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triped Right Arrow 13">
            <a:extLst>
              <a:ext uri="{FF2B5EF4-FFF2-40B4-BE49-F238E27FC236}">
                <a16:creationId xmlns:a16="http://schemas.microsoft.com/office/drawing/2014/main" id="{18D42C83-97D7-1E4E-9CDE-C4F75910AEE4}"/>
              </a:ext>
            </a:extLst>
          </p:cNvPr>
          <p:cNvSpPr/>
          <p:nvPr/>
        </p:nvSpPr>
        <p:spPr>
          <a:xfrm rot="16200000">
            <a:off x="9206595" y="5267166"/>
            <a:ext cx="569754" cy="548640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QA"/>
          </a:p>
        </p:txBody>
      </p:sp>
    </p:spTree>
    <p:extLst>
      <p:ext uri="{BB962C8B-B14F-4D97-AF65-F5344CB8AC3E}">
        <p14:creationId xmlns:p14="http://schemas.microsoft.com/office/powerpoint/2010/main" val="141222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DD433-ACB2-A749-AC33-B27DF9D4E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QA" dirty="0"/>
              <a:t>Some Applications of AI in Medicine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97D-F18C-7E40-9636-F2A88287C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125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Diagnosing diabetic eye disease using deep learning [1]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Detecting anemia from retinal fundus images using deep learning [2]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Predicting cardiovascular risk factors from retinal fundus photographs using deep learning [3]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Extracting symptoms and their status from clinical conversations using recurrent neural networks [4]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Performing differential diagnosis using probabilistic graphical models [5]</a:t>
            </a:r>
          </a:p>
          <a:p>
            <a:pPr marL="514350" indent="-514350">
              <a:buFont typeface="+mj-lt"/>
              <a:buAutoNum type="arabicPeriod"/>
            </a:pPr>
            <a:r>
              <a:rPr lang="en-QA" dirty="0">
                <a:solidFill>
                  <a:schemeClr val="bg1">
                    <a:lumMod val="85000"/>
                  </a:schemeClr>
                </a:solidFill>
              </a:rPr>
              <a:t>Predicting osteoarthritis using machine learning [6]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endParaRPr lang="en-Q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D3BC68-06AE-A847-A5B6-A29ECA079598}"/>
              </a:ext>
            </a:extLst>
          </p:cNvPr>
          <p:cNvSpPr txBox="1"/>
          <p:nvPr/>
        </p:nvSpPr>
        <p:spPr>
          <a:xfrm>
            <a:off x="9422426" y="1800188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C76766-4066-3E43-8766-92EE649B3242}"/>
              </a:ext>
            </a:extLst>
          </p:cNvPr>
          <p:cNvSpPr txBox="1"/>
          <p:nvPr/>
        </p:nvSpPr>
        <p:spPr>
          <a:xfrm>
            <a:off x="11287356" y="2339579"/>
            <a:ext cx="599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QA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1449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Predicting Cardiovascular Risk Factors from Retinal Fundus Photographs Using Deep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Cardiovascular diseases remain the leading cause of death globally</a:t>
            </a:r>
          </a:p>
          <a:p>
            <a:endParaRPr lang="en-US" dirty="0"/>
          </a:p>
          <a:p>
            <a:r>
              <a:rPr lang="en-US" dirty="0"/>
              <a:t>The screening standard for cardiovascular disease risk requires a variety of parameters such as age, gender, smoking status, blood pressure, BMI, glucose, and cholesterol levels</a:t>
            </a:r>
          </a:p>
          <a:p>
            <a:endParaRPr lang="en-US" dirty="0"/>
          </a:p>
          <a:p>
            <a:r>
              <a:rPr lang="en-US" dirty="0"/>
              <a:t>Most cardiovascular risk calculators use some combination of these parameters to identify patients at risk of experiencing a major cardiovascular event or cardiac-related mortality within a pre-specified time period (e.g., 10 years)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3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Predicting Cardiovascular Risk Factors from Retinal Fundus Photographs Using Deep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However, some of these parameters may be unavailable</a:t>
            </a:r>
          </a:p>
          <a:p>
            <a:pPr lvl="1"/>
            <a:r>
              <a:rPr lang="en-US" dirty="0"/>
              <a:t>E.g., A study from the Practice </a:t>
            </a:r>
            <a:r>
              <a:rPr lang="en-US" dirty="0" err="1"/>
              <a:t>INNovation</a:t>
            </a:r>
            <a:r>
              <a:rPr lang="en-US" dirty="0"/>
              <a:t> And </a:t>
            </a:r>
            <a:r>
              <a:rPr lang="en-US" dirty="0" err="1"/>
              <a:t>CLinical</a:t>
            </a:r>
            <a:r>
              <a:rPr lang="en-US" dirty="0"/>
              <a:t> Excellence (PINNACLE) electronic-health-record-based cardiovascular registry (a large US nationwide registry) showed that:</a:t>
            </a:r>
          </a:p>
          <a:p>
            <a:pPr lvl="2"/>
            <a:r>
              <a:rPr lang="en-US" sz="2400" dirty="0"/>
              <a:t>The data required to calculate the 10-year risk scores were available for less than 30% of the patients</a:t>
            </a:r>
          </a:p>
          <a:p>
            <a:pPr lvl="2"/>
            <a:r>
              <a:rPr lang="en-US" sz="2400" dirty="0"/>
              <a:t>This was largely due to missing cholesterol values (which is not surprising given that a fasting blood draw is required to obtain these data)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0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Predicting Cardiovascular Risk Factors from Retinal Fundus Photographs Using Deep Learning</a:t>
            </a:r>
            <a:endParaRPr lang="en-Q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Markers of cardiovascular disease, such as hypertensive retinopathy and cholesterol emboli, can often manifest in the eye</a:t>
            </a:r>
          </a:p>
          <a:p>
            <a:endParaRPr lang="en-US" dirty="0"/>
          </a:p>
          <a:p>
            <a:r>
              <a:rPr lang="en-US" dirty="0"/>
              <a:t>Besides, since blood vessels can be visualized from retinal fundus images, various features in the retina (e.g., vessel </a:t>
            </a:r>
            <a:r>
              <a:rPr lang="en-US" dirty="0" err="1"/>
              <a:t>calibre</a:t>
            </a:r>
            <a:r>
              <a:rPr lang="en-US" dirty="0"/>
              <a:t>, vascular fractal dimensions, etc.), may reflect the systemic health of the cardiovascular system as well as future risk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Caveat</a:t>
            </a:r>
            <a:r>
              <a:rPr lang="en-US" dirty="0"/>
              <a:t>: The clinical utility of such features still requires further study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4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Predicting Cardiovascular Risk Factors from Retinal Fundus Photographs Using Deep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Google trained Deep Learning models on retinal images from 284,335 patients and validated them on 2 datasets of 12,026 and 999 patients </a:t>
            </a:r>
          </a:p>
          <a:p>
            <a:pPr lvl="1"/>
            <a:r>
              <a:rPr lang="en-US" dirty="0"/>
              <a:t>Results showed that cardiovascular risk factors such as age, gender, smoking status, and systolic blood pressure can be predicted better than the baseline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Moreover, one model was able to predict the onset of major adverse cardiovascular events (MACE) within five years</a:t>
            </a:r>
          </a:p>
          <a:p>
            <a:pPr lvl="2"/>
            <a:r>
              <a:rPr lang="en-US" sz="2400" dirty="0"/>
              <a:t>The model achieved an AUC of 0.70 from retinal fundus images </a:t>
            </a:r>
            <a:r>
              <a:rPr lang="en-US" sz="2400" i="1" dirty="0"/>
              <a:t>alone</a:t>
            </a:r>
            <a:r>
              <a:rPr lang="en-US" sz="2400" dirty="0"/>
              <a:t>, comparable to an AUC of 0.72 using the composite European SCORE risk calculator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10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CFABC-DC10-0B45-9FEE-297F0DB6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Predicting Cardiovascular Risk Factors from Retinal Fundus Photographs Using Deep Learning</a:t>
            </a:r>
            <a:endParaRPr lang="en-Q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AEFF4-B1CC-CB4F-BA73-794AC9729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3A423-0F7A-744F-A9DC-C9EF44B1BD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537"/>
          <a:stretch/>
        </p:blipFill>
        <p:spPr>
          <a:xfrm>
            <a:off x="924579" y="2368481"/>
            <a:ext cx="4294430" cy="150367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5719F8-028E-7B4E-99F5-27C89EE07C1A}"/>
              </a:ext>
            </a:extLst>
          </p:cNvPr>
          <p:cNvSpPr txBox="1"/>
          <p:nvPr/>
        </p:nvSpPr>
        <p:spPr>
          <a:xfrm>
            <a:off x="1237364" y="205446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Original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7B62951-A961-C847-9164-58DAE835774E}"/>
              </a:ext>
            </a:extLst>
          </p:cNvPr>
          <p:cNvSpPr/>
          <p:nvPr/>
        </p:nvSpPr>
        <p:spPr>
          <a:xfrm>
            <a:off x="2910636" y="2043661"/>
            <a:ext cx="54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Age</a:t>
            </a:r>
            <a:endParaRPr lang="en-QA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6EFFAA-BF76-C842-9F10-65892B94B857}"/>
              </a:ext>
            </a:extLst>
          </p:cNvPr>
          <p:cNvSpPr/>
          <p:nvPr/>
        </p:nvSpPr>
        <p:spPr>
          <a:xfrm>
            <a:off x="4141923" y="2054464"/>
            <a:ext cx="885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Gender</a:t>
            </a:r>
            <a:endParaRPr lang="en-QA" b="1" dirty="0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29041720-9E0D-074E-9374-F70E8793B6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620" b="35911"/>
          <a:stretch/>
        </p:blipFill>
        <p:spPr>
          <a:xfrm>
            <a:off x="6672095" y="2325966"/>
            <a:ext cx="4294430" cy="1408367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40D0286A-96DC-6342-AF7A-60BDA175D336}"/>
              </a:ext>
            </a:extLst>
          </p:cNvPr>
          <p:cNvSpPr/>
          <p:nvPr/>
        </p:nvSpPr>
        <p:spPr>
          <a:xfrm>
            <a:off x="6877674" y="2052073"/>
            <a:ext cx="1003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Smoking</a:t>
            </a:r>
            <a:endParaRPr lang="en-QA" b="1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10A015E-BB29-7748-8C0F-1306261771A7}"/>
              </a:ext>
            </a:extLst>
          </p:cNvPr>
          <p:cNvSpPr/>
          <p:nvPr/>
        </p:nvSpPr>
        <p:spPr>
          <a:xfrm>
            <a:off x="8346457" y="2066579"/>
            <a:ext cx="806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HbA1c</a:t>
            </a:r>
            <a:endParaRPr lang="en-QA" b="1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43A407E-4EEA-7F42-BAE7-F4466CD2118F}"/>
              </a:ext>
            </a:extLst>
          </p:cNvPr>
          <p:cNvSpPr txBox="1"/>
          <p:nvPr/>
        </p:nvSpPr>
        <p:spPr>
          <a:xfrm>
            <a:off x="9976195" y="2066579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BMI</a:t>
            </a:r>
            <a:endParaRPr lang="en-QA" b="1" dirty="0"/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EE1685B2-C654-2841-A56B-D43F698F934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523"/>
          <a:stretch/>
        </p:blipFill>
        <p:spPr>
          <a:xfrm>
            <a:off x="3918317" y="4712478"/>
            <a:ext cx="4294430" cy="136100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9E29FAB2-59F6-4C4D-8C2C-B57509498C32}"/>
              </a:ext>
            </a:extLst>
          </p:cNvPr>
          <p:cNvSpPr/>
          <p:nvPr/>
        </p:nvSpPr>
        <p:spPr>
          <a:xfrm>
            <a:off x="5148341" y="4518488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SBP</a:t>
            </a:r>
            <a:endParaRPr lang="en-QA" b="1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367F0A7-4326-364A-996D-98D1C2899E1D}"/>
              </a:ext>
            </a:extLst>
          </p:cNvPr>
          <p:cNvSpPr/>
          <p:nvPr/>
        </p:nvSpPr>
        <p:spPr>
          <a:xfrm>
            <a:off x="6564671" y="4518488"/>
            <a:ext cx="5838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DBP</a:t>
            </a:r>
            <a:endParaRPr lang="en-QA" b="1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1AD9A5D-9EB0-5943-A536-E652983F681A}"/>
              </a:ext>
            </a:extLst>
          </p:cNvPr>
          <p:cNvSpPr txBox="1"/>
          <p:nvPr/>
        </p:nvSpPr>
        <p:spPr>
          <a:xfrm>
            <a:off x="838200" y="3906346"/>
            <a:ext cx="38313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Attention maps demonstrate </a:t>
            </a:r>
          </a:p>
          <a:p>
            <a:r>
              <a:rPr lang="en-US" sz="2400" i="1" dirty="0"/>
              <a:t>that the model is paying </a:t>
            </a:r>
          </a:p>
          <a:p>
            <a:r>
              <a:rPr lang="en-US" sz="2400" i="1" dirty="0"/>
              <a:t>attention to the vascular </a:t>
            </a:r>
          </a:p>
          <a:p>
            <a:r>
              <a:rPr lang="en-US" sz="2400" i="1" dirty="0"/>
              <a:t>regions in the retina to </a:t>
            </a:r>
          </a:p>
          <a:p>
            <a:r>
              <a:rPr lang="en-US" sz="2400" i="1" dirty="0"/>
              <a:t>predict several variables </a:t>
            </a:r>
          </a:p>
          <a:p>
            <a:r>
              <a:rPr lang="en-US" sz="2400" i="1" dirty="0"/>
              <a:t>associated with </a:t>
            </a:r>
          </a:p>
          <a:p>
            <a:r>
              <a:rPr lang="en-US" sz="2400" i="1" dirty="0"/>
              <a:t>cardiovascular risk</a:t>
            </a:r>
          </a:p>
          <a:p>
            <a:endParaRPr lang="en-QA" sz="2400" i="1" dirty="0"/>
          </a:p>
        </p:txBody>
      </p:sp>
    </p:spTree>
    <p:extLst>
      <p:ext uri="{BB962C8B-B14F-4D97-AF65-F5344CB8AC3E}">
        <p14:creationId xmlns:p14="http://schemas.microsoft.com/office/powerpoint/2010/main" val="2469107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12909</TotalTime>
  <Words>1700</Words>
  <Application>Microsoft Macintosh PowerPoint</Application>
  <PresentationFormat>Widescreen</PresentationFormat>
  <Paragraphs>220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Wingdings</vt:lpstr>
      <vt:lpstr>Office Theme</vt:lpstr>
      <vt:lpstr>AI for Medicine </vt:lpstr>
      <vt:lpstr>Today…</vt:lpstr>
      <vt:lpstr>Outline</vt:lpstr>
      <vt:lpstr>Some Applications of AI in Medicine</vt:lpstr>
      <vt:lpstr>Predicting Cardiovascular Risk Factors from Retinal Fundus Photographs Using Deep Learning</vt:lpstr>
      <vt:lpstr>Predicting Cardiovascular Risk Factors from Retinal Fundus Photographs Using Deep Learning</vt:lpstr>
      <vt:lpstr>Predicting Cardiovascular Risk Factors from Retinal Fundus Photographs Using Deep Learning</vt:lpstr>
      <vt:lpstr>Predicting Cardiovascular Risk Factors from Retinal Fundus Photographs Using Deep Learning</vt:lpstr>
      <vt:lpstr>Predicting Cardiovascular Risk Factors from Retinal Fundus Photographs Using Deep Learning</vt:lpstr>
      <vt:lpstr>Predicting Cardiovascular Risk Factors from Retinal Fundus Photographs Using Deep Learning</vt:lpstr>
      <vt:lpstr>Predicting Cardiovascular Risk Factors from Retinal Fundus Photographs Using Deep Learning</vt:lpstr>
      <vt:lpstr>Some Applications of AI in Medicine</vt:lpstr>
      <vt:lpstr>Extracting Symptoms and their Status from Clinical Conversations Using Recurrent Neural Networks </vt:lpstr>
      <vt:lpstr>Extracting Symptoms and their Status from Clinical Conversations Using Recurrent Neural Networks </vt:lpstr>
      <vt:lpstr>Extracting Symptoms and their Status from Clinical Conversations Using Recurrent Neural Networks </vt:lpstr>
      <vt:lpstr>Extracting Symptoms and their Status from Clinical Conversations Using Recurrent Neural Networks </vt:lpstr>
      <vt:lpstr>Extracting Symptoms and their Status from Clinical Conversations Using Recurrent Neural Networks</vt:lpstr>
      <vt:lpstr>Some Applications of AI in Medicine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Mohammad Hammoud</cp:lastModifiedBy>
  <cp:revision>205</cp:revision>
  <dcterms:created xsi:type="dcterms:W3CDTF">2021-01-10T14:59:52Z</dcterms:created>
  <dcterms:modified xsi:type="dcterms:W3CDTF">2022-02-10T17:08:13Z</dcterms:modified>
</cp:coreProperties>
</file>